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">
          <p15:clr>
            <a:srgbClr val="A4A3A4"/>
          </p15:clr>
        </p15:guide>
        <p15:guide id="2" pos="43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0D70"/>
    <a:srgbClr val="00FF00"/>
    <a:srgbClr val="0066FF"/>
    <a:srgbClr val="0033FE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65" autoAdjust="0"/>
    <p:restoredTop sz="94630" autoAdjust="0"/>
  </p:normalViewPr>
  <p:slideViewPr>
    <p:cSldViewPr>
      <p:cViewPr>
        <p:scale>
          <a:sx n="75" d="100"/>
          <a:sy n="75" d="100"/>
        </p:scale>
        <p:origin x="1344" y="-1470"/>
      </p:cViewPr>
      <p:guideLst>
        <p:guide orient="horz" pos="37"/>
        <p:guide pos="4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81200" y="739775"/>
            <a:ext cx="277336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4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DE77-5CAE-4071-AB06-AED887C2A0B6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9E80-3150-47EC-958A-271BC6285AFC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253C-8E32-4982-9A73-9E62C6023558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26-1C7C-403F-9C4D-5DCD91084945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85B6-E19B-4739-9640-BCA4B5AFC05A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A77F-97D8-43B4-8482-661733171DF5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D9A1-B0C7-46B3-B8A0-870C7E82F57F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7D45-9341-4981-B457-87238ECFA665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A090-01E7-48E7-9E19-0C02A281D89E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9CDF-83BB-42CA-AEBD-4FCDBB3CE1EA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FCD5-EC1B-4A93-9182-B8ED9EE70478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9411-B762-4FE2-9A07-48D14EF316A3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67258"/>
              </p:ext>
            </p:extLst>
          </p:nvPr>
        </p:nvGraphicFramePr>
        <p:xfrm>
          <a:off x="116632" y="251520"/>
          <a:ext cx="6624735" cy="983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市区町村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松原市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認定連携創業支援事業者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松原商工会議所、阪南大学（中小企業ﾍﾞﾝﾁｬｰ支援ｾﾝﾀｰ）、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池田泉州銀行（松原支店）、日本政策金融公庫（阿倍野支店）　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8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73609"/>
              </p:ext>
            </p:extLst>
          </p:nvPr>
        </p:nvGraphicFramePr>
        <p:xfrm>
          <a:off x="129481" y="5364088"/>
          <a:ext cx="6627911" cy="3671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7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1853"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719" marB="45719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ドーナツ 70"/>
          <p:cNvSpPr/>
          <p:nvPr/>
        </p:nvSpPr>
        <p:spPr>
          <a:xfrm>
            <a:off x="1844824" y="6540522"/>
            <a:ext cx="3659819" cy="1406351"/>
          </a:xfrm>
          <a:prstGeom prst="donut">
            <a:avLst>
              <a:gd name="adj" fmla="val 7142"/>
            </a:avLst>
          </a:prstGeom>
          <a:solidFill>
            <a:srgbClr val="F30D70"/>
          </a:solidFill>
          <a:ln w="3175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548680" y="6053266"/>
            <a:ext cx="2406306" cy="715768"/>
          </a:xfrm>
          <a:prstGeom prst="rect">
            <a:avLst/>
          </a:prstGeom>
          <a:gradFill flip="none" rotWithShape="1">
            <a:gsLst>
              <a:gs pos="0">
                <a:srgbClr val="F30D70">
                  <a:tint val="66000"/>
                  <a:satMod val="160000"/>
                </a:srgbClr>
              </a:gs>
              <a:gs pos="50000">
                <a:srgbClr val="F30D70">
                  <a:tint val="44500"/>
                  <a:satMod val="160000"/>
                </a:srgbClr>
              </a:gs>
              <a:gs pos="100000">
                <a:srgbClr val="F30D70">
                  <a:tint val="23500"/>
                  <a:satMod val="160000"/>
                </a:srgbClr>
              </a:gs>
            </a:gsLst>
            <a:lin ang="5400000" scaled="1"/>
            <a:tileRect/>
          </a:gradFill>
          <a:ln w="25400" cmpd="dbl">
            <a:solidFill>
              <a:srgbClr val="F30D7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・創業相談窓口の設置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・開業資金融資の信用保証料の補助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・特定創業支援事業の証明書発行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761772" y="5858089"/>
            <a:ext cx="1515100" cy="2809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松原市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4369222" y="6020649"/>
            <a:ext cx="1704121" cy="759151"/>
          </a:xfrm>
          <a:prstGeom prst="rect">
            <a:avLst/>
          </a:prstGeom>
          <a:gradFill flip="none" rotWithShape="1">
            <a:gsLst>
              <a:gs pos="0">
                <a:srgbClr val="F30D70">
                  <a:tint val="66000"/>
                  <a:satMod val="160000"/>
                </a:srgbClr>
              </a:gs>
              <a:gs pos="50000">
                <a:srgbClr val="F30D70">
                  <a:tint val="44500"/>
                  <a:satMod val="160000"/>
                </a:srgbClr>
              </a:gs>
              <a:gs pos="100000">
                <a:srgbClr val="F30D70">
                  <a:tint val="23500"/>
                  <a:satMod val="160000"/>
                </a:srgbClr>
              </a:gs>
            </a:gsLst>
            <a:lin ang="5400000" scaled="1"/>
            <a:tileRect/>
          </a:gradFill>
          <a:ln w="15875">
            <a:solidFill>
              <a:srgbClr val="F30D7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050" u="sng" dirty="0">
                <a:solidFill>
                  <a:schemeClr val="tx1"/>
                </a:solidFill>
                <a:latin typeface="+mn-ea"/>
              </a:rPr>
              <a:t>創業セミナー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050" u="sng" dirty="0">
                <a:solidFill>
                  <a:schemeClr val="tx1"/>
                </a:solidFill>
                <a:latin typeface="+mn-ea"/>
              </a:rPr>
              <a:t>創業相談</a:t>
            </a:r>
            <a:endParaRPr lang="en-US" altLang="ja-JP" sz="1050" u="sng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・先輩経営者交流会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角丸四角形 74"/>
          <p:cNvSpPr/>
          <p:nvPr/>
        </p:nvSpPr>
        <p:spPr bwMode="auto">
          <a:xfrm>
            <a:off x="4472474" y="5868606"/>
            <a:ext cx="1530350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松原商工会議所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4786498" y="7428957"/>
            <a:ext cx="1784350" cy="701275"/>
          </a:xfrm>
          <a:prstGeom prst="rect">
            <a:avLst/>
          </a:prstGeom>
          <a:gradFill flip="none" rotWithShape="1">
            <a:gsLst>
              <a:gs pos="0">
                <a:srgbClr val="F30D70">
                  <a:tint val="66000"/>
                  <a:satMod val="160000"/>
                </a:srgbClr>
              </a:gs>
              <a:gs pos="50000">
                <a:srgbClr val="F30D70">
                  <a:tint val="44500"/>
                  <a:satMod val="160000"/>
                </a:srgbClr>
              </a:gs>
              <a:gs pos="100000">
                <a:srgbClr val="F30D70">
                  <a:tint val="23500"/>
                  <a:satMod val="160000"/>
                </a:srgbClr>
              </a:gs>
            </a:gsLst>
            <a:lin ang="5400000" scaled="1"/>
            <a:tileRect/>
          </a:gradFill>
          <a:ln w="15875">
            <a:solidFill>
              <a:srgbClr val="F30D7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・創業資金融資</a:t>
            </a: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・創業相談</a:t>
            </a: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4783709" y="7299173"/>
            <a:ext cx="1768628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池田泉州銀行松原支店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82" name="テキスト ボックス 115"/>
          <p:cNvSpPr txBox="1">
            <a:spLocks noChangeArrowheads="1"/>
          </p:cNvSpPr>
          <p:nvPr/>
        </p:nvSpPr>
        <p:spPr bwMode="auto">
          <a:xfrm>
            <a:off x="2566012" y="7114507"/>
            <a:ext cx="219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dirty="0">
                <a:solidFill>
                  <a:srgbClr val="F30D70"/>
                </a:solidFill>
              </a:rPr>
              <a:t>創業希望者、創業者</a:t>
            </a: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320061" y="7498957"/>
            <a:ext cx="2133600" cy="661195"/>
          </a:xfrm>
          <a:prstGeom prst="rect">
            <a:avLst/>
          </a:prstGeom>
          <a:gradFill flip="none" rotWithShape="1">
            <a:gsLst>
              <a:gs pos="0">
                <a:srgbClr val="F30D70">
                  <a:tint val="66000"/>
                  <a:satMod val="160000"/>
                </a:srgbClr>
              </a:gs>
              <a:gs pos="50000">
                <a:srgbClr val="F30D70">
                  <a:tint val="44500"/>
                  <a:satMod val="160000"/>
                </a:srgbClr>
              </a:gs>
              <a:gs pos="100000">
                <a:srgbClr val="F30D70">
                  <a:tint val="23500"/>
                  <a:satMod val="160000"/>
                </a:srgbClr>
              </a:gs>
            </a:gsLst>
            <a:lin ang="5400000" scaled="1"/>
            <a:tileRect/>
          </a:gradFill>
          <a:ln w="15875">
            <a:solidFill>
              <a:srgbClr val="F30D7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 algn="l">
              <a:defRPr/>
            </a:pP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・中小企業ベンチャー支援センターアドバイザーによる起業支援</a:t>
            </a:r>
            <a:endParaRPr lang="en-US" altLang="ja-JP" sz="1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050" b="1" dirty="0">
                <a:solidFill>
                  <a:schemeClr val="tx1"/>
                </a:solidFill>
                <a:latin typeface="Calibri" pitchFamily="34" charset="0"/>
              </a:rPr>
              <a:t>　　　　　</a:t>
            </a:r>
            <a:endParaRPr lang="en-US" altLang="ja-JP" sz="1050" b="1" u="sng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582533" y="7305843"/>
            <a:ext cx="1498689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阪南大学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388156"/>
              </p:ext>
            </p:extLst>
          </p:nvPr>
        </p:nvGraphicFramePr>
        <p:xfrm>
          <a:off x="126555" y="1259632"/>
          <a:ext cx="6625479" cy="1673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35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+mn-ea"/>
                          <a:ea typeface="+mn-ea"/>
                        </a:rPr>
                        <a:t>概　要</a:t>
                      </a:r>
                      <a:endParaRPr kumimoji="1" lang="ja-JP" altLang="en-US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aseline="0" dirty="0">
                          <a:latin typeface="+mn-ea"/>
                          <a:ea typeface="+mn-ea"/>
                        </a:rPr>
                        <a:t>　松原市は、第５次総合計画において、「みんなでつくる　未来につなげるまち　まつばら」をめざし、その実現のため平成３１年に「第２次松原市産業振興ビジョン」を定め、雇用の創出と促進、工業の発展、商業・サービス業の充実などの取り組みを計画的に進めており、その重点施策の一つとして「経営や事業承継、創業などの支援」をすることとしている。</a:t>
                      </a:r>
                      <a:endParaRPr lang="en-US" altLang="ja-JP" sz="1200" baseline="0" dirty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200" baseline="0" dirty="0">
                          <a:latin typeface="+mn-ea"/>
                          <a:ea typeface="+mn-ea"/>
                        </a:rPr>
                        <a:t>　このことから、当該施策を着実に進めるため、本計画において、松原市・松原商工会議所・阪南大学・池田泉州銀行・日本政策金融公庫による連携体制を構築し、創業相談、創業支援セミナー等の支援を実施することにより、年間</a:t>
                      </a:r>
                      <a:r>
                        <a:rPr lang="ja-JP" altLang="en-US" sz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１７</a:t>
                      </a:r>
                      <a:r>
                        <a:rPr lang="ja-JP" altLang="en-US" sz="1200" baseline="0" dirty="0">
                          <a:latin typeface="+mn-ea"/>
                          <a:ea typeface="+mn-ea"/>
                        </a:rPr>
                        <a:t>件の創業を目指します。</a:t>
                      </a:r>
                      <a:endParaRPr lang="en-US" altLang="ja-JP" sz="1200" baseline="0" dirty="0"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25502"/>
              </p:ext>
            </p:extLst>
          </p:nvPr>
        </p:nvGraphicFramePr>
        <p:xfrm>
          <a:off x="116632" y="3341630"/>
          <a:ext cx="6626225" cy="1977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1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7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特徴</a:t>
                      </a:r>
                    </a:p>
                  </a:txBody>
                  <a:tcPr marL="91461" marR="91461" marT="45695" marB="45695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松原市では、各機関との連携協定の枠組み等を通じて、各機関の強みを十分活かした創業支援を行う。</a:t>
                      </a:r>
                      <a:endParaRPr lang="en-US" altLang="ja-JP" sz="1200" baseline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１．創業相談：　市にワンストップ窓口を設置するとともに、松原商工会議所、阪南大学中小企業ベンチャー支援センター、池田泉州銀行及び日本政策金融公庫において、創業希望者のための創業相談を受け付ける。</a:t>
                      </a:r>
                      <a:endParaRPr kumimoji="1" lang="en-US" altLang="ja-JP" sz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２．創業セミナー：創業希望者を支援するため、わかりやすくかつ起業意欲を醸成する内容で実施する。</a:t>
                      </a:r>
                      <a:endParaRPr kumimoji="1" lang="en-US" altLang="ja-JP" sz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３．その他の支援：市が行う開業資金融資の信用保証料の一部補助や、連携する各支援機関が行う創業者向けの融資等による支援を行う。</a:t>
                      </a:r>
                      <a:endParaRPr kumimoji="1" lang="en-US" altLang="ja-JP" sz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695" marB="456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837387"/>
              </p:ext>
            </p:extLst>
          </p:nvPr>
        </p:nvGraphicFramePr>
        <p:xfrm>
          <a:off x="107453" y="3000238"/>
          <a:ext cx="6643092" cy="274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年間目標数</a:t>
                      </a: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創業支援者件数：８５件　　　　　　　　創業者数：１７件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テキスト ボックス 6"/>
          <p:cNvSpPr txBox="1">
            <a:spLocks noChangeArrowheads="1"/>
          </p:cNvSpPr>
          <p:nvPr/>
        </p:nvSpPr>
        <p:spPr bwMode="auto">
          <a:xfrm>
            <a:off x="4366511" y="8516137"/>
            <a:ext cx="3229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b="1" dirty="0"/>
              <a:t>    </a:t>
            </a:r>
            <a:endParaRPr lang="en-US" altLang="ja-JP" sz="1400" b="1" dirty="0"/>
          </a:p>
          <a:p>
            <a:pPr eaLnBrk="1" hangingPunct="1"/>
            <a:r>
              <a:rPr lang="ja-JP" altLang="en-US" sz="1400" b="1" dirty="0"/>
              <a:t>　　　　</a:t>
            </a:r>
            <a:r>
              <a:rPr lang="en-US" altLang="ja-JP" sz="1100" b="1" dirty="0"/>
              <a:t>※</a:t>
            </a:r>
            <a:r>
              <a:rPr lang="ja-JP" altLang="en-US" sz="1100" b="1" dirty="0"/>
              <a:t>下線は特定創業支援事業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82558" y="8093820"/>
            <a:ext cx="1784350" cy="889832"/>
          </a:xfrm>
          <a:prstGeom prst="rect">
            <a:avLst/>
          </a:prstGeom>
          <a:gradFill flip="none" rotWithShape="1">
            <a:gsLst>
              <a:gs pos="0">
                <a:srgbClr val="F30D70">
                  <a:tint val="66000"/>
                  <a:satMod val="160000"/>
                </a:srgbClr>
              </a:gs>
              <a:gs pos="50000">
                <a:srgbClr val="F30D70">
                  <a:tint val="44500"/>
                  <a:satMod val="160000"/>
                </a:srgbClr>
              </a:gs>
              <a:gs pos="100000">
                <a:srgbClr val="F30D70">
                  <a:tint val="23500"/>
                  <a:satMod val="160000"/>
                </a:srgbClr>
              </a:gs>
            </a:gsLst>
            <a:lin ang="5400000" scaled="1"/>
            <a:tileRect/>
          </a:gradFill>
          <a:ln w="15875">
            <a:solidFill>
              <a:srgbClr val="F30D7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・創業資金融資</a:t>
            </a: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・事業・資金計画等策定支援</a:t>
            </a: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・創業相談</a:t>
            </a: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Calibri" pitchFamily="34" charset="0"/>
              </a:rPr>
              <a:t>・創業支援セミナー</a:t>
            </a: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endParaRPr lang="en-US" altLang="ja-JP" sz="105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2566012" y="7908382"/>
            <a:ext cx="2220486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日本政策金融公庫阿倍野支店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5" name="左右矢印 4"/>
          <p:cNvSpPr/>
          <p:nvPr/>
        </p:nvSpPr>
        <p:spPr>
          <a:xfrm rot="3300748">
            <a:off x="2935029" y="6860220"/>
            <a:ext cx="438802" cy="234660"/>
          </a:xfrm>
          <a:prstGeom prst="leftRightArrow">
            <a:avLst/>
          </a:prstGeom>
          <a:solidFill>
            <a:srgbClr val="F30D70"/>
          </a:solidFill>
          <a:ln>
            <a:solidFill>
              <a:srgbClr val="F30D7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右矢印 23"/>
          <p:cNvSpPr/>
          <p:nvPr/>
        </p:nvSpPr>
        <p:spPr>
          <a:xfrm rot="18801255">
            <a:off x="2427643" y="7477286"/>
            <a:ext cx="438802" cy="234660"/>
          </a:xfrm>
          <a:prstGeom prst="leftRightArrow">
            <a:avLst/>
          </a:prstGeom>
          <a:solidFill>
            <a:srgbClr val="F30D70"/>
          </a:solidFill>
          <a:ln>
            <a:solidFill>
              <a:srgbClr val="F30D7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左右矢印 24"/>
          <p:cNvSpPr/>
          <p:nvPr/>
        </p:nvSpPr>
        <p:spPr>
          <a:xfrm rot="5400000">
            <a:off x="3399284" y="7525705"/>
            <a:ext cx="438802" cy="234660"/>
          </a:xfrm>
          <a:prstGeom prst="leftRightArrow">
            <a:avLst/>
          </a:prstGeom>
          <a:solidFill>
            <a:srgbClr val="F30D70"/>
          </a:solidFill>
          <a:ln>
            <a:solidFill>
              <a:srgbClr val="F30D7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右矢印 25"/>
          <p:cNvSpPr/>
          <p:nvPr/>
        </p:nvSpPr>
        <p:spPr>
          <a:xfrm rot="2805004">
            <a:off x="4382900" y="7483784"/>
            <a:ext cx="438802" cy="234660"/>
          </a:xfrm>
          <a:prstGeom prst="leftRightArrow">
            <a:avLst/>
          </a:prstGeom>
          <a:solidFill>
            <a:srgbClr val="F30D70"/>
          </a:solidFill>
          <a:ln>
            <a:solidFill>
              <a:srgbClr val="F30D7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右矢印 26"/>
          <p:cNvSpPr/>
          <p:nvPr/>
        </p:nvSpPr>
        <p:spPr>
          <a:xfrm rot="7563842">
            <a:off x="4032700" y="6860822"/>
            <a:ext cx="438802" cy="234660"/>
          </a:xfrm>
          <a:prstGeom prst="leftRightArrow">
            <a:avLst/>
          </a:prstGeom>
          <a:solidFill>
            <a:srgbClr val="F30D70"/>
          </a:solidFill>
          <a:ln>
            <a:solidFill>
              <a:srgbClr val="F30D7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横巻き 5"/>
          <p:cNvSpPr/>
          <p:nvPr/>
        </p:nvSpPr>
        <p:spPr>
          <a:xfrm>
            <a:off x="1386861" y="5423121"/>
            <a:ext cx="3917135" cy="313472"/>
          </a:xfrm>
          <a:prstGeom prst="horizontalScroll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松原市創業支援連携ネットワーク</a:t>
            </a:r>
          </a:p>
        </p:txBody>
      </p:sp>
      <p:sp>
        <p:nvSpPr>
          <p:cNvPr id="29" name="角丸四角形 28"/>
          <p:cNvSpPr/>
          <p:nvPr/>
        </p:nvSpPr>
        <p:spPr bwMode="auto">
          <a:xfrm>
            <a:off x="4476105" y="5861899"/>
            <a:ext cx="1530350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松原商工会議所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4472474" y="5861899"/>
            <a:ext cx="1530350" cy="3175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30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松原商工会議所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340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15773</TotalTime>
  <Words>150</Words>
  <Application>Microsoft Office PowerPoint</Application>
  <PresentationFormat>画面に合わせる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市町村による創業支援 （手引き）</dc:title>
  <dc:creator>METI</dc:creator>
  <cp:lastModifiedBy>04393</cp:lastModifiedBy>
  <cp:revision>552</cp:revision>
  <cp:lastPrinted>2020-11-11T02:42:16Z</cp:lastPrinted>
  <dcterms:created xsi:type="dcterms:W3CDTF">2013-10-29T02:46:12Z</dcterms:created>
  <dcterms:modified xsi:type="dcterms:W3CDTF">2023-08-29T04:49:28Z</dcterms:modified>
</cp:coreProperties>
</file>